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 id="268" r:id="rId44"/>
    <p:sldId id="269" r:id="rId45"/>
    <p:sldId id="270" r:id="rId46"/>
    <p:sldId id="271" r:id="rId47"/>
    <p:sldId id="272" r:id="rId4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Poppins" charset="1" panose="00000500000000000000"/>
      <p:regular r:id="rId14"/>
    </p:embeddedFont>
    <p:embeddedFont>
      <p:font typeface="Poppins Bold" charset="1" panose="00000800000000000000"/>
      <p:regular r:id="rId15"/>
    </p:embeddedFont>
    <p:embeddedFont>
      <p:font typeface="Poppins Italics" charset="1" panose="00000500000000000000"/>
      <p:regular r:id="rId16"/>
    </p:embeddedFont>
    <p:embeddedFont>
      <p:font typeface="Poppins Bold Italics" charset="1" panose="00000800000000000000"/>
      <p:regular r:id="rId17"/>
    </p:embeddedFont>
    <p:embeddedFont>
      <p:font typeface="Poppins Thin" charset="1" panose="00000300000000000000"/>
      <p:regular r:id="rId18"/>
    </p:embeddedFont>
    <p:embeddedFont>
      <p:font typeface="Poppins Thin Italics" charset="1" panose="00000300000000000000"/>
      <p:regular r:id="rId19"/>
    </p:embeddedFont>
    <p:embeddedFont>
      <p:font typeface="Poppins Extra-Light" charset="1" panose="00000300000000000000"/>
      <p:regular r:id="rId20"/>
    </p:embeddedFont>
    <p:embeddedFont>
      <p:font typeface="Poppins Extra-Light Italics" charset="1" panose="00000300000000000000"/>
      <p:regular r:id="rId21"/>
    </p:embeddedFont>
    <p:embeddedFont>
      <p:font typeface="Poppins Light" charset="1" panose="00000400000000000000"/>
      <p:regular r:id="rId22"/>
    </p:embeddedFont>
    <p:embeddedFont>
      <p:font typeface="Poppins Light Italics" charset="1" panose="00000400000000000000"/>
      <p:regular r:id="rId23"/>
    </p:embeddedFont>
    <p:embeddedFont>
      <p:font typeface="Poppins Medium" charset="1" panose="00000600000000000000"/>
      <p:regular r:id="rId24"/>
    </p:embeddedFont>
    <p:embeddedFont>
      <p:font typeface="Poppins Medium Italics" charset="1" panose="00000600000000000000"/>
      <p:regular r:id="rId25"/>
    </p:embeddedFont>
    <p:embeddedFont>
      <p:font typeface="Poppins Semi-Bold" charset="1" panose="00000700000000000000"/>
      <p:regular r:id="rId26"/>
    </p:embeddedFont>
    <p:embeddedFont>
      <p:font typeface="Poppins Semi-Bold Italics" charset="1" panose="00000700000000000000"/>
      <p:regular r:id="rId27"/>
    </p:embeddedFont>
    <p:embeddedFont>
      <p:font typeface="Poppins Ultra-Bold" charset="1" panose="00000900000000000000"/>
      <p:regular r:id="rId28"/>
    </p:embeddedFont>
    <p:embeddedFont>
      <p:font typeface="Poppins Ultra-Bold Italics" charset="1" panose="00000900000000000000"/>
      <p:regular r:id="rId29"/>
    </p:embeddedFont>
    <p:embeddedFont>
      <p:font typeface="Poppins Heavy" charset="1" panose="00000A00000000000000"/>
      <p:regular r:id="rId30"/>
    </p:embeddedFont>
    <p:embeddedFont>
      <p:font typeface="Poppins Heavy Italics" charset="1" panose="00000A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44" Target="slides/slide13.xml" Type="http://schemas.openxmlformats.org/officeDocument/2006/relationships/slide"/><Relationship Id="rId45" Target="slides/slide14.xml" Type="http://schemas.openxmlformats.org/officeDocument/2006/relationships/slide"/><Relationship Id="rId46" Target="slides/slide15.xml" Type="http://schemas.openxmlformats.org/officeDocument/2006/relationships/slide"/><Relationship Id="rId47" Target="slides/slide16.xml" Type="http://schemas.openxmlformats.org/officeDocument/2006/relationships/slide"/><Relationship Id="rId48" Target="slides/slide17.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jpeg>
</file>

<file path=ppt/media/image12.jpeg>
</file>

<file path=ppt/media/image13.jpeg>
</file>

<file path=ppt/media/image2.jpe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2817144" y="-214812"/>
            <a:ext cx="5470856" cy="10501812"/>
            <a:chOff x="0" y="0"/>
            <a:chExt cx="7294475" cy="14002417"/>
          </a:xfrm>
        </p:grpSpPr>
        <p:pic>
          <p:nvPicPr>
            <p:cNvPr name="Picture 3" id="3"/>
            <p:cNvPicPr>
              <a:picLocks noChangeAspect="true"/>
            </p:cNvPicPr>
            <p:nvPr/>
          </p:nvPicPr>
          <p:blipFill>
            <a:blip r:embed="rId2"/>
            <a:srcRect l="10782" t="0" r="10782" b="0"/>
            <a:stretch>
              <a:fillRect/>
            </a:stretch>
          </p:blipFill>
          <p:spPr>
            <a:xfrm flipH="false" flipV="false">
              <a:off x="0" y="0"/>
              <a:ext cx="7294475" cy="14002417"/>
            </a:xfrm>
            <a:prstGeom prst="rect">
              <a:avLst/>
            </a:prstGeom>
          </p:spPr>
        </p:pic>
      </p:grpSp>
      <p:sp>
        <p:nvSpPr>
          <p:cNvPr name="AutoShape 4" id="4"/>
          <p:cNvSpPr/>
          <p:nvPr/>
        </p:nvSpPr>
        <p:spPr>
          <a:xfrm rot="0">
            <a:off x="3653603" y="1257300"/>
            <a:ext cx="9163541"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2078268"/>
            <a:ext cx="9986868" cy="3196974"/>
          </a:xfrm>
          <a:prstGeom prst="rect">
            <a:avLst/>
          </a:prstGeom>
        </p:spPr>
        <p:txBody>
          <a:bodyPr anchor="t" rtlCol="false" tIns="0" lIns="0" bIns="0" rIns="0">
            <a:spAutoFit/>
          </a:bodyPr>
          <a:lstStyle/>
          <a:p>
            <a:pPr>
              <a:lnSpc>
                <a:spcPts val="12078"/>
              </a:lnSpc>
            </a:pPr>
            <a:r>
              <a:rPr lang="en-US" sz="10980">
                <a:solidFill>
                  <a:srgbClr val="FFFFFF"/>
                </a:solidFill>
                <a:latin typeface="Poppins Bold"/>
              </a:rPr>
              <a:t>SYSTEMS INTEGRATION</a:t>
            </a:r>
          </a:p>
        </p:txBody>
      </p:sp>
      <p:grpSp>
        <p:nvGrpSpPr>
          <p:cNvPr name="Group 6" id="6"/>
          <p:cNvGrpSpPr/>
          <p:nvPr/>
        </p:nvGrpSpPr>
        <p:grpSpPr>
          <a:xfrm rot="0">
            <a:off x="0" y="7391611"/>
            <a:ext cx="12817144" cy="2895389"/>
            <a:chOff x="0" y="0"/>
            <a:chExt cx="3375709" cy="762572"/>
          </a:xfrm>
        </p:grpSpPr>
        <p:sp>
          <p:nvSpPr>
            <p:cNvPr name="Freeform 7" id="7"/>
            <p:cNvSpPr/>
            <p:nvPr/>
          </p:nvSpPr>
          <p:spPr>
            <a:xfrm flipH="false" flipV="false" rot="0">
              <a:off x="0" y="0"/>
              <a:ext cx="3375709" cy="762572"/>
            </a:xfrm>
            <a:custGeom>
              <a:avLst/>
              <a:gdLst/>
              <a:ahLst/>
              <a:cxnLst/>
              <a:rect r="r" b="b" t="t" l="l"/>
              <a:pathLst>
                <a:path h="762572" w="3375709">
                  <a:moveTo>
                    <a:pt x="0" y="0"/>
                  </a:moveTo>
                  <a:lnTo>
                    <a:pt x="3375709" y="0"/>
                  </a:lnTo>
                  <a:lnTo>
                    <a:pt x="3375709" y="762572"/>
                  </a:lnTo>
                  <a:lnTo>
                    <a:pt x="0" y="762572"/>
                  </a:lnTo>
                  <a:close/>
                </a:path>
              </a:pathLst>
            </a:custGeom>
            <a:solidFill>
              <a:srgbClr val="FFFFFF"/>
            </a:solidFill>
          </p:spPr>
        </p:sp>
        <p:sp>
          <p:nvSpPr>
            <p:cNvPr name="TextBox 8" id="8"/>
            <p:cNvSpPr txBox="true"/>
            <p:nvPr/>
          </p:nvSpPr>
          <p:spPr>
            <a:xfrm>
              <a:off x="0" y="-38100"/>
              <a:ext cx="3375709" cy="800672"/>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1796911"/>
            <a:ext cx="5179692" cy="7461389"/>
            <a:chOff x="0" y="0"/>
            <a:chExt cx="6906256" cy="9948519"/>
          </a:xfrm>
        </p:grpSpPr>
        <p:pic>
          <p:nvPicPr>
            <p:cNvPr name="Picture 5" id="5"/>
            <p:cNvPicPr>
              <a:picLocks noChangeAspect="true"/>
            </p:cNvPicPr>
            <p:nvPr/>
          </p:nvPicPr>
          <p:blipFill>
            <a:blip r:embed="rId2"/>
            <a:srcRect l="31297" t="0" r="31297" b="19177"/>
            <a:stretch>
              <a:fillRect/>
            </a:stretch>
          </p:blipFill>
          <p:spPr>
            <a:xfrm flipH="false" flipV="false">
              <a:off x="0" y="0"/>
              <a:ext cx="6906256" cy="9948519"/>
            </a:xfrm>
            <a:prstGeom prst="rect">
              <a:avLst/>
            </a:prstGeom>
          </p:spPr>
        </p:pic>
      </p:grpSp>
      <p:sp>
        <p:nvSpPr>
          <p:cNvPr name="TextBox 6" id="6"/>
          <p:cNvSpPr txBox="true"/>
          <p:nvPr/>
        </p:nvSpPr>
        <p:spPr>
          <a:xfrm rot="0">
            <a:off x="6690621" y="1796911"/>
            <a:ext cx="11374759" cy="121602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Logical vs Physical SI</a:t>
            </a:r>
          </a:p>
        </p:txBody>
      </p:sp>
      <p:sp>
        <p:nvSpPr>
          <p:cNvPr name="TextBox 7" id="7"/>
          <p:cNvSpPr txBox="true"/>
          <p:nvPr/>
        </p:nvSpPr>
        <p:spPr>
          <a:xfrm rot="0">
            <a:off x="6690621" y="3188255"/>
            <a:ext cx="10568679" cy="1755775"/>
          </a:xfrm>
          <a:prstGeom prst="rect">
            <a:avLst/>
          </a:prstGeom>
        </p:spPr>
        <p:txBody>
          <a:bodyPr anchor="t" rtlCol="false" tIns="0" lIns="0" bIns="0" rIns="0">
            <a:spAutoFit/>
          </a:bodyPr>
          <a:lstStyle/>
          <a:p>
            <a:pPr algn="just">
              <a:lnSpc>
                <a:spcPts val="3499"/>
              </a:lnSpc>
            </a:pPr>
            <a:r>
              <a:rPr lang="en-US" sz="2499">
                <a:solidFill>
                  <a:srgbClr val="FFFFFF"/>
                </a:solidFill>
                <a:latin typeface="Poppins"/>
              </a:rPr>
              <a:t>At the logical or human level, systems integration means developing information systems that allow organizations to share data with all of its stakeholders based on their need and authorization.</a:t>
            </a:r>
          </a:p>
        </p:txBody>
      </p:sp>
      <p:sp>
        <p:nvSpPr>
          <p:cNvPr name="TextBox 8" id="8"/>
          <p:cNvSpPr txBox="true"/>
          <p:nvPr/>
        </p:nvSpPr>
        <p:spPr>
          <a:xfrm rot="0">
            <a:off x="6690621" y="5382181"/>
            <a:ext cx="10568679" cy="1317625"/>
          </a:xfrm>
          <a:prstGeom prst="rect">
            <a:avLst/>
          </a:prstGeom>
        </p:spPr>
        <p:txBody>
          <a:bodyPr anchor="t" rtlCol="false" tIns="0" lIns="0" bIns="0" rIns="0">
            <a:spAutoFit/>
          </a:bodyPr>
          <a:lstStyle/>
          <a:p>
            <a:pPr algn="just">
              <a:lnSpc>
                <a:spcPts val="3499"/>
              </a:lnSpc>
            </a:pPr>
            <a:r>
              <a:rPr lang="en-US" sz="2499">
                <a:solidFill>
                  <a:srgbClr val="FFFFFF"/>
                </a:solidFill>
                <a:latin typeface="Poppins"/>
              </a:rPr>
              <a:t>On the other hand, at the physical or technical level, systems integration means providing seamless connectivity between heterogeneous application systems.</a:t>
            </a:r>
          </a:p>
        </p:txBody>
      </p:sp>
      <p:sp>
        <p:nvSpPr>
          <p:cNvPr name="TextBox 9" id="9"/>
          <p:cNvSpPr txBox="true"/>
          <p:nvPr/>
        </p:nvSpPr>
        <p:spPr>
          <a:xfrm rot="0">
            <a:off x="6690621" y="7140306"/>
            <a:ext cx="10568679" cy="1317625"/>
          </a:xfrm>
          <a:prstGeom prst="rect">
            <a:avLst/>
          </a:prstGeom>
        </p:spPr>
        <p:txBody>
          <a:bodyPr anchor="t" rtlCol="false" tIns="0" lIns="0" bIns="0" rIns="0">
            <a:spAutoFit/>
          </a:bodyPr>
          <a:lstStyle/>
          <a:p>
            <a:pPr algn="just">
              <a:lnSpc>
                <a:spcPts val="3499"/>
              </a:lnSpc>
            </a:pPr>
            <a:r>
              <a:rPr lang="en-US" sz="2499">
                <a:solidFill>
                  <a:srgbClr val="FFFFFF"/>
                </a:solidFill>
                <a:latin typeface="Poppins"/>
              </a:rPr>
              <a:t>In order to achieve the logical integration and fit a company business model, organizational structures, processes, and employee roles and responsibilities need change.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Freeform 2" id="2"/>
          <p:cNvSpPr/>
          <p:nvPr/>
        </p:nvSpPr>
        <p:spPr>
          <a:xfrm flipH="false" flipV="false" rot="0">
            <a:off x="8214613" y="872563"/>
            <a:ext cx="9350604" cy="8639381"/>
          </a:xfrm>
          <a:custGeom>
            <a:avLst/>
            <a:gdLst/>
            <a:ahLst/>
            <a:cxnLst/>
            <a:rect r="r" b="b" t="t" l="l"/>
            <a:pathLst>
              <a:path h="8639381" w="9350604">
                <a:moveTo>
                  <a:pt x="0" y="0"/>
                </a:moveTo>
                <a:lnTo>
                  <a:pt x="9350604" y="0"/>
                </a:lnTo>
                <a:lnTo>
                  <a:pt x="9350604" y="8639381"/>
                </a:lnTo>
                <a:lnTo>
                  <a:pt x="0" y="8639381"/>
                </a:lnTo>
                <a:lnTo>
                  <a:pt x="0" y="0"/>
                </a:lnTo>
                <a:close/>
              </a:path>
            </a:pathLst>
          </a:custGeom>
          <a:blipFill>
            <a:blip r:embed="rId2"/>
            <a:stretch>
              <a:fillRect l="0" t="-721" r="0" b="-2058"/>
            </a:stretch>
          </a:blipFill>
        </p:spPr>
      </p:sp>
      <p:sp>
        <p:nvSpPr>
          <p:cNvPr name="AutoShape 3" id="3"/>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4" id="4"/>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5" id="5"/>
          <p:cNvSpPr txBox="true"/>
          <p:nvPr/>
        </p:nvSpPr>
        <p:spPr>
          <a:xfrm rot="0">
            <a:off x="1028700" y="3568298"/>
            <a:ext cx="6434376" cy="344487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Steps in Integrating Systems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7600950" y="3538027"/>
            <a:ext cx="1119698" cy="111969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8060414" y="3812126"/>
            <a:ext cx="200769" cy="514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Canva Sans Bold"/>
              </a:rPr>
              <a:t>1</a:t>
            </a:r>
          </a:p>
        </p:txBody>
      </p:sp>
      <p:grpSp>
        <p:nvGrpSpPr>
          <p:cNvPr name="Group 6" id="6"/>
          <p:cNvGrpSpPr/>
          <p:nvPr/>
        </p:nvGrpSpPr>
        <p:grpSpPr>
          <a:xfrm rot="0">
            <a:off x="7600950" y="4810125"/>
            <a:ext cx="1119698" cy="111969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8054610" y="5084224"/>
            <a:ext cx="212378" cy="514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Canva Sans Bold"/>
              </a:rPr>
              <a:t>2</a:t>
            </a:r>
          </a:p>
        </p:txBody>
      </p:sp>
      <p:grpSp>
        <p:nvGrpSpPr>
          <p:cNvPr name="Group 10" id="10"/>
          <p:cNvGrpSpPr/>
          <p:nvPr/>
        </p:nvGrpSpPr>
        <p:grpSpPr>
          <a:xfrm rot="0">
            <a:off x="7600950" y="6078523"/>
            <a:ext cx="1119698" cy="111969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8048210" y="6352622"/>
            <a:ext cx="225177" cy="514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Canva Sans Bold"/>
              </a:rPr>
              <a:t>3</a:t>
            </a:r>
          </a:p>
        </p:txBody>
      </p:sp>
      <p:grpSp>
        <p:nvGrpSpPr>
          <p:cNvPr name="Group 14" id="14"/>
          <p:cNvGrpSpPr/>
          <p:nvPr/>
        </p:nvGrpSpPr>
        <p:grpSpPr>
          <a:xfrm rot="0">
            <a:off x="7600950" y="7350621"/>
            <a:ext cx="1119698" cy="111969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8042257" y="7624720"/>
            <a:ext cx="237083" cy="514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Canva Sans Bold"/>
              </a:rPr>
              <a:t>4</a:t>
            </a:r>
          </a:p>
        </p:txBody>
      </p:sp>
      <p:sp>
        <p:nvSpPr>
          <p:cNvPr name="AutoShape 18" id="18"/>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19" id="19"/>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20" id="20"/>
          <p:cNvGrpSpPr/>
          <p:nvPr/>
        </p:nvGrpSpPr>
        <p:grpSpPr>
          <a:xfrm rot="0">
            <a:off x="1369976" y="1883656"/>
            <a:ext cx="5179692" cy="7461389"/>
            <a:chOff x="0" y="0"/>
            <a:chExt cx="6906256" cy="9948519"/>
          </a:xfrm>
        </p:grpSpPr>
        <p:pic>
          <p:nvPicPr>
            <p:cNvPr name="Picture 21" id="21"/>
            <p:cNvPicPr>
              <a:picLocks noChangeAspect="true"/>
            </p:cNvPicPr>
            <p:nvPr/>
          </p:nvPicPr>
          <p:blipFill>
            <a:blip r:embed="rId2"/>
            <a:srcRect l="31297" t="0" r="31297" b="19177"/>
            <a:stretch>
              <a:fillRect/>
            </a:stretch>
          </p:blipFill>
          <p:spPr>
            <a:xfrm flipH="false" flipV="false">
              <a:off x="0" y="0"/>
              <a:ext cx="6906256" cy="9948519"/>
            </a:xfrm>
            <a:prstGeom prst="rect">
              <a:avLst/>
            </a:prstGeom>
          </p:spPr>
        </p:pic>
      </p:grpSp>
      <p:sp>
        <p:nvSpPr>
          <p:cNvPr name="TextBox 22" id="22"/>
          <p:cNvSpPr txBox="true"/>
          <p:nvPr/>
        </p:nvSpPr>
        <p:spPr>
          <a:xfrm rot="0">
            <a:off x="9181207" y="3812126"/>
            <a:ext cx="5842843"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Canva Sans"/>
              </a:rPr>
              <a:t>Increased Revenue and Growth.</a:t>
            </a:r>
          </a:p>
        </p:txBody>
      </p:sp>
      <p:sp>
        <p:nvSpPr>
          <p:cNvPr name="TextBox 23" id="23"/>
          <p:cNvSpPr txBox="true"/>
          <p:nvPr/>
        </p:nvSpPr>
        <p:spPr>
          <a:xfrm rot="0">
            <a:off x="9209931" y="5084224"/>
            <a:ext cx="7260282"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Canva Sans"/>
              </a:rPr>
              <a:t>Leveling the Competitive Environment. </a:t>
            </a:r>
          </a:p>
        </p:txBody>
      </p:sp>
      <p:sp>
        <p:nvSpPr>
          <p:cNvPr name="TextBox 24" id="24"/>
          <p:cNvSpPr txBox="true"/>
          <p:nvPr/>
        </p:nvSpPr>
        <p:spPr>
          <a:xfrm rot="0">
            <a:off x="9207029" y="6356874"/>
            <a:ext cx="5876032"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Canva Sans"/>
              </a:rPr>
              <a:t>Enhanced Information Visibility.</a:t>
            </a:r>
          </a:p>
        </p:txBody>
      </p:sp>
      <p:sp>
        <p:nvSpPr>
          <p:cNvPr name="TextBox 25" id="25"/>
          <p:cNvSpPr txBox="true"/>
          <p:nvPr/>
        </p:nvSpPr>
        <p:spPr>
          <a:xfrm rot="0">
            <a:off x="9135219" y="7628972"/>
            <a:ext cx="4920258"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Canva Sans"/>
              </a:rPr>
              <a:t>Increased Standardization.</a:t>
            </a:r>
          </a:p>
        </p:txBody>
      </p:sp>
      <p:sp>
        <p:nvSpPr>
          <p:cNvPr name="TextBox 26" id="26"/>
          <p:cNvSpPr txBox="true"/>
          <p:nvPr/>
        </p:nvSpPr>
        <p:spPr>
          <a:xfrm rot="0">
            <a:off x="7600950" y="1796911"/>
            <a:ext cx="7084168" cy="121602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Benefits of SI</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7600950" y="3538027"/>
            <a:ext cx="1119698" cy="111969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8060414" y="3812126"/>
            <a:ext cx="200769" cy="514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Canva Sans Bold"/>
              </a:rPr>
              <a:t>1</a:t>
            </a:r>
          </a:p>
        </p:txBody>
      </p:sp>
      <p:grpSp>
        <p:nvGrpSpPr>
          <p:cNvPr name="Group 6" id="6"/>
          <p:cNvGrpSpPr/>
          <p:nvPr/>
        </p:nvGrpSpPr>
        <p:grpSpPr>
          <a:xfrm rot="0">
            <a:off x="7600950" y="4810125"/>
            <a:ext cx="1119698" cy="111969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8054610" y="5084224"/>
            <a:ext cx="212378" cy="514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Canva Sans Bold"/>
              </a:rPr>
              <a:t>2</a:t>
            </a:r>
          </a:p>
        </p:txBody>
      </p:sp>
      <p:grpSp>
        <p:nvGrpSpPr>
          <p:cNvPr name="Group 10" id="10"/>
          <p:cNvGrpSpPr/>
          <p:nvPr/>
        </p:nvGrpSpPr>
        <p:grpSpPr>
          <a:xfrm rot="0">
            <a:off x="7600950" y="6078523"/>
            <a:ext cx="1119698" cy="111969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8048210" y="6352622"/>
            <a:ext cx="225177" cy="514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Canva Sans Bold"/>
              </a:rPr>
              <a:t>3</a:t>
            </a:r>
          </a:p>
        </p:txBody>
      </p:sp>
      <p:grpSp>
        <p:nvGrpSpPr>
          <p:cNvPr name="Group 14" id="14"/>
          <p:cNvGrpSpPr/>
          <p:nvPr/>
        </p:nvGrpSpPr>
        <p:grpSpPr>
          <a:xfrm rot="0">
            <a:off x="7600950" y="7350621"/>
            <a:ext cx="1119698" cy="111969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8042257" y="7624720"/>
            <a:ext cx="237083" cy="514350"/>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Canva Sans Bold"/>
              </a:rPr>
              <a:t>4</a:t>
            </a:r>
          </a:p>
        </p:txBody>
      </p:sp>
      <p:sp>
        <p:nvSpPr>
          <p:cNvPr name="AutoShape 18" id="18"/>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19" id="19"/>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20" id="20"/>
          <p:cNvGrpSpPr/>
          <p:nvPr/>
        </p:nvGrpSpPr>
        <p:grpSpPr>
          <a:xfrm rot="0">
            <a:off x="1369976" y="1883656"/>
            <a:ext cx="5179692" cy="7461389"/>
            <a:chOff x="0" y="0"/>
            <a:chExt cx="6906256" cy="9948519"/>
          </a:xfrm>
        </p:grpSpPr>
        <p:pic>
          <p:nvPicPr>
            <p:cNvPr name="Picture 21" id="21"/>
            <p:cNvPicPr>
              <a:picLocks noChangeAspect="true"/>
            </p:cNvPicPr>
            <p:nvPr/>
          </p:nvPicPr>
          <p:blipFill>
            <a:blip r:embed="rId2"/>
            <a:srcRect l="31297" t="0" r="31297" b="19177"/>
            <a:stretch>
              <a:fillRect/>
            </a:stretch>
          </p:blipFill>
          <p:spPr>
            <a:xfrm flipH="false" flipV="false">
              <a:off x="0" y="0"/>
              <a:ext cx="6906256" cy="9948519"/>
            </a:xfrm>
            <a:prstGeom prst="rect">
              <a:avLst/>
            </a:prstGeom>
          </p:spPr>
        </p:pic>
      </p:grpSp>
      <p:sp>
        <p:nvSpPr>
          <p:cNvPr name="TextBox 22" id="22"/>
          <p:cNvSpPr txBox="true"/>
          <p:nvPr/>
        </p:nvSpPr>
        <p:spPr>
          <a:xfrm rot="0">
            <a:off x="9135219" y="3812126"/>
            <a:ext cx="4163318"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Canva Sans"/>
              </a:rPr>
              <a:t>High initial setup costs</a:t>
            </a:r>
          </a:p>
        </p:txBody>
      </p:sp>
      <p:sp>
        <p:nvSpPr>
          <p:cNvPr name="TextBox 23" id="23"/>
          <p:cNvSpPr txBox="true"/>
          <p:nvPr/>
        </p:nvSpPr>
        <p:spPr>
          <a:xfrm rot="0">
            <a:off x="9144000" y="5082374"/>
            <a:ext cx="7126337"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Canva Sans"/>
              </a:rPr>
              <a:t>Power and interdepartmental conflicts</a:t>
            </a:r>
          </a:p>
        </p:txBody>
      </p:sp>
      <p:sp>
        <p:nvSpPr>
          <p:cNvPr name="TextBox 24" id="24"/>
          <p:cNvSpPr txBox="true"/>
          <p:nvPr/>
        </p:nvSpPr>
        <p:spPr>
          <a:xfrm rot="0">
            <a:off x="9135219" y="6352622"/>
            <a:ext cx="5583585"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Canva Sans"/>
              </a:rPr>
              <a:t>Long-term and intangible ROIs</a:t>
            </a:r>
          </a:p>
        </p:txBody>
      </p:sp>
      <p:sp>
        <p:nvSpPr>
          <p:cNvPr name="TextBox 25" id="25"/>
          <p:cNvSpPr txBox="true"/>
          <p:nvPr/>
        </p:nvSpPr>
        <p:spPr>
          <a:xfrm rot="0">
            <a:off x="9144000" y="7619447"/>
            <a:ext cx="3852714"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Canva Sans"/>
              </a:rPr>
              <a:t>Creativity limitations</a:t>
            </a:r>
          </a:p>
        </p:txBody>
      </p:sp>
      <p:sp>
        <p:nvSpPr>
          <p:cNvPr name="TextBox 26" id="26"/>
          <p:cNvSpPr txBox="true"/>
          <p:nvPr/>
        </p:nvSpPr>
        <p:spPr>
          <a:xfrm rot="0">
            <a:off x="7600950" y="1796911"/>
            <a:ext cx="9658350" cy="121602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Limitations of SI</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028700" y="2005094"/>
            <a:ext cx="7251363" cy="7253206"/>
            <a:chOff x="0" y="0"/>
            <a:chExt cx="9668484" cy="9670942"/>
          </a:xfrm>
        </p:grpSpPr>
        <p:pic>
          <p:nvPicPr>
            <p:cNvPr name="Picture 3" id="3"/>
            <p:cNvPicPr>
              <a:picLocks noChangeAspect="true"/>
            </p:cNvPicPr>
            <p:nvPr/>
          </p:nvPicPr>
          <p:blipFill>
            <a:blip r:embed="rId2"/>
            <a:srcRect l="12" t="0" r="12" b="0"/>
            <a:stretch>
              <a:fillRect/>
            </a:stretch>
          </p:blipFill>
          <p:spPr>
            <a:xfrm flipH="false" flipV="false">
              <a:off x="0" y="0"/>
              <a:ext cx="9668484" cy="9670942"/>
            </a:xfrm>
            <a:prstGeom prst="rect">
              <a:avLst/>
            </a:prstGeom>
          </p:spPr>
        </p:pic>
      </p:grpSp>
      <p:sp>
        <p:nvSpPr>
          <p:cNvPr name="AutoShape 4" id="4"/>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6" id="6"/>
          <p:cNvSpPr txBox="true"/>
          <p:nvPr/>
        </p:nvSpPr>
        <p:spPr>
          <a:xfrm rot="0">
            <a:off x="8714375" y="2005094"/>
            <a:ext cx="8401717" cy="344487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ERP and Systems Integration</a:t>
            </a:r>
          </a:p>
        </p:txBody>
      </p:sp>
      <p:sp>
        <p:nvSpPr>
          <p:cNvPr name="TextBox 7" id="7"/>
          <p:cNvSpPr txBox="true"/>
          <p:nvPr/>
        </p:nvSpPr>
        <p:spPr>
          <a:xfrm rot="0">
            <a:off x="8714375" y="5565022"/>
            <a:ext cx="8401717" cy="3508375"/>
          </a:xfrm>
          <a:prstGeom prst="rect">
            <a:avLst/>
          </a:prstGeom>
        </p:spPr>
        <p:txBody>
          <a:bodyPr anchor="t" rtlCol="false" tIns="0" lIns="0" bIns="0" rIns="0">
            <a:spAutoFit/>
          </a:bodyPr>
          <a:lstStyle/>
          <a:p>
            <a:pPr algn="just">
              <a:lnSpc>
                <a:spcPts val="3499"/>
              </a:lnSpc>
            </a:pPr>
            <a:r>
              <a:rPr lang="en-US" sz="2499">
                <a:solidFill>
                  <a:srgbClr val="FFFFFF"/>
                </a:solidFill>
                <a:latin typeface="Poppins"/>
              </a:rPr>
              <a:t>Enterprise resource planning (ERP) systems are integrated, multimodule application software packages designed to serve and support several business functions across an organization. An ERP system is a strategic tool that helps the organization improve its operations and management by integrating business processes and helping to optimize the allocation of available resources.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3563147"/>
            <a:ext cx="6056667" cy="5695153"/>
            <a:chOff x="0" y="0"/>
            <a:chExt cx="8075556" cy="7593538"/>
          </a:xfrm>
        </p:grpSpPr>
        <p:pic>
          <p:nvPicPr>
            <p:cNvPr name="Picture 5" id="5"/>
            <p:cNvPicPr>
              <a:picLocks noChangeAspect="true"/>
            </p:cNvPicPr>
            <p:nvPr/>
          </p:nvPicPr>
          <p:blipFill>
            <a:blip r:embed="rId2"/>
            <a:srcRect l="14550" t="0" r="14550" b="0"/>
            <a:stretch>
              <a:fillRect/>
            </a:stretch>
          </p:blipFill>
          <p:spPr>
            <a:xfrm flipH="false" flipV="false">
              <a:off x="0" y="0"/>
              <a:ext cx="8075556" cy="7593538"/>
            </a:xfrm>
            <a:prstGeom prst="rect">
              <a:avLst/>
            </a:prstGeom>
          </p:spPr>
        </p:pic>
      </p:grpSp>
      <p:sp>
        <p:nvSpPr>
          <p:cNvPr name="TextBox 6" id="6"/>
          <p:cNvSpPr txBox="true"/>
          <p:nvPr/>
        </p:nvSpPr>
        <p:spPr>
          <a:xfrm rot="0">
            <a:off x="1028700" y="2107196"/>
            <a:ext cx="16424971" cy="1216024"/>
          </a:xfrm>
          <a:prstGeom prst="rect">
            <a:avLst/>
          </a:prstGeom>
        </p:spPr>
        <p:txBody>
          <a:bodyPr anchor="t" rtlCol="false" tIns="0" lIns="0" bIns="0" rIns="0">
            <a:spAutoFit/>
          </a:bodyPr>
          <a:lstStyle/>
          <a:p>
            <a:pPr algn="just">
              <a:lnSpc>
                <a:spcPts val="8799"/>
              </a:lnSpc>
            </a:pPr>
            <a:r>
              <a:rPr lang="en-US" sz="7999">
                <a:solidFill>
                  <a:srgbClr val="FFFFFF"/>
                </a:solidFill>
                <a:latin typeface="Poppins Bold"/>
              </a:rPr>
              <a:t>ERP’s Role in Logical Integration</a:t>
            </a:r>
          </a:p>
        </p:txBody>
      </p:sp>
      <p:sp>
        <p:nvSpPr>
          <p:cNvPr name="TextBox 7" id="7"/>
          <p:cNvSpPr txBox="true"/>
          <p:nvPr/>
        </p:nvSpPr>
        <p:spPr>
          <a:xfrm rot="0">
            <a:off x="7478267" y="4543517"/>
            <a:ext cx="9781033" cy="79123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At the logical level, ERP systems require organizations to focus on business process rather than on functions.</a:t>
            </a:r>
          </a:p>
        </p:txBody>
      </p:sp>
      <p:sp>
        <p:nvSpPr>
          <p:cNvPr name="TextBox 8" id="8"/>
          <p:cNvSpPr txBox="true"/>
          <p:nvPr/>
        </p:nvSpPr>
        <p:spPr>
          <a:xfrm rot="0">
            <a:off x="7478267" y="5808701"/>
            <a:ext cx="9781033"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While ERP systems can address data integration, if business processes do not change, an organization will not be able to take full advantage of the ERP capabilities. The term is business process reengineering (BPR). </a:t>
            </a:r>
          </a:p>
        </p:txBody>
      </p:sp>
      <p:sp>
        <p:nvSpPr>
          <p:cNvPr name="AutoShape 9" id="9"/>
          <p:cNvSpPr/>
          <p:nvPr/>
        </p:nvSpPr>
        <p:spPr>
          <a:xfrm>
            <a:off x="7478267" y="3582197"/>
            <a:ext cx="9781033"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3563147"/>
            <a:ext cx="6056667" cy="5695153"/>
            <a:chOff x="0" y="0"/>
            <a:chExt cx="8075556" cy="7593538"/>
          </a:xfrm>
        </p:grpSpPr>
        <p:pic>
          <p:nvPicPr>
            <p:cNvPr name="Picture 5" id="5"/>
            <p:cNvPicPr>
              <a:picLocks noChangeAspect="true"/>
            </p:cNvPicPr>
            <p:nvPr/>
          </p:nvPicPr>
          <p:blipFill>
            <a:blip r:embed="rId2"/>
            <a:srcRect l="14550" t="0" r="14550" b="0"/>
            <a:stretch>
              <a:fillRect/>
            </a:stretch>
          </p:blipFill>
          <p:spPr>
            <a:xfrm flipH="false" flipV="false">
              <a:off x="0" y="0"/>
              <a:ext cx="8075556" cy="7593538"/>
            </a:xfrm>
            <a:prstGeom prst="rect">
              <a:avLst/>
            </a:prstGeom>
          </p:spPr>
        </p:pic>
      </p:grpSp>
      <p:sp>
        <p:nvSpPr>
          <p:cNvPr name="TextBox 6" id="6"/>
          <p:cNvSpPr txBox="true"/>
          <p:nvPr/>
        </p:nvSpPr>
        <p:spPr>
          <a:xfrm rot="0">
            <a:off x="1028700" y="2107196"/>
            <a:ext cx="16424971" cy="1143001"/>
          </a:xfrm>
          <a:prstGeom prst="rect">
            <a:avLst/>
          </a:prstGeom>
        </p:spPr>
        <p:txBody>
          <a:bodyPr anchor="t" rtlCol="false" tIns="0" lIns="0" bIns="0" rIns="0">
            <a:spAutoFit/>
          </a:bodyPr>
          <a:lstStyle/>
          <a:p>
            <a:pPr algn="just">
              <a:lnSpc>
                <a:spcPts val="8250"/>
              </a:lnSpc>
            </a:pPr>
            <a:r>
              <a:rPr lang="en-US" sz="7500">
                <a:solidFill>
                  <a:srgbClr val="FFFFFF"/>
                </a:solidFill>
                <a:latin typeface="Poppins Bold"/>
              </a:rPr>
              <a:t>ERP’s Role in Physical Integration</a:t>
            </a:r>
          </a:p>
        </p:txBody>
      </p:sp>
      <p:sp>
        <p:nvSpPr>
          <p:cNvPr name="TextBox 7" id="7"/>
          <p:cNvSpPr txBox="true"/>
          <p:nvPr/>
        </p:nvSpPr>
        <p:spPr>
          <a:xfrm rot="0">
            <a:off x="7478267" y="4185989"/>
            <a:ext cx="9781033"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System integration is also necessary at the physical level. Before installing the ERP system, an organization may have to upgrade or install middleware and plan for the removal of their legacy system’s hardware and software</a:t>
            </a:r>
          </a:p>
        </p:txBody>
      </p:sp>
      <p:sp>
        <p:nvSpPr>
          <p:cNvPr name="TextBox 8" id="8"/>
          <p:cNvSpPr txBox="true"/>
          <p:nvPr/>
        </p:nvSpPr>
        <p:spPr>
          <a:xfrm rot="0">
            <a:off x="7478267" y="6344048"/>
            <a:ext cx="9781033"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While ERP systems can address data integration, if business processes do not change, an organization will not be able to take full advantage of the ERP capabilities. The term is business process reengineering (BPR). </a:t>
            </a:r>
          </a:p>
        </p:txBody>
      </p:sp>
      <p:sp>
        <p:nvSpPr>
          <p:cNvPr name="AutoShape 9" id="9"/>
          <p:cNvSpPr/>
          <p:nvPr/>
        </p:nvSpPr>
        <p:spPr>
          <a:xfrm>
            <a:off x="7478267" y="3582197"/>
            <a:ext cx="9781033"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2817144" y="-214812"/>
            <a:ext cx="5470856" cy="10501812"/>
            <a:chOff x="0" y="0"/>
            <a:chExt cx="7294475" cy="14002417"/>
          </a:xfrm>
        </p:grpSpPr>
        <p:pic>
          <p:nvPicPr>
            <p:cNvPr name="Picture 3" id="3"/>
            <p:cNvPicPr>
              <a:picLocks noChangeAspect="true"/>
            </p:cNvPicPr>
            <p:nvPr/>
          </p:nvPicPr>
          <p:blipFill>
            <a:blip r:embed="rId2"/>
            <a:srcRect l="10782" t="0" r="10782" b="0"/>
            <a:stretch>
              <a:fillRect/>
            </a:stretch>
          </p:blipFill>
          <p:spPr>
            <a:xfrm flipH="false" flipV="false">
              <a:off x="0" y="0"/>
              <a:ext cx="7294475" cy="14002417"/>
            </a:xfrm>
            <a:prstGeom prst="rect">
              <a:avLst/>
            </a:prstGeom>
          </p:spPr>
        </p:pic>
      </p:grpSp>
      <p:sp>
        <p:nvSpPr>
          <p:cNvPr name="AutoShape 4" id="4"/>
          <p:cNvSpPr/>
          <p:nvPr/>
        </p:nvSpPr>
        <p:spPr>
          <a:xfrm rot="0">
            <a:off x="3653603" y="1257300"/>
            <a:ext cx="9163541"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2068743"/>
            <a:ext cx="11142339" cy="2807869"/>
          </a:xfrm>
          <a:prstGeom prst="rect">
            <a:avLst/>
          </a:prstGeom>
        </p:spPr>
        <p:txBody>
          <a:bodyPr anchor="t" rtlCol="false" tIns="0" lIns="0" bIns="0" rIns="0">
            <a:spAutoFit/>
          </a:bodyPr>
          <a:lstStyle/>
          <a:p>
            <a:pPr>
              <a:lnSpc>
                <a:spcPts val="10576"/>
              </a:lnSpc>
            </a:pPr>
            <a:r>
              <a:rPr lang="en-US" sz="9615">
                <a:solidFill>
                  <a:srgbClr val="FFFFFF"/>
                </a:solidFill>
                <a:latin typeface="Poppins Bold"/>
              </a:rPr>
              <a:t>Thank You For Your Attention!</a:t>
            </a:r>
          </a:p>
        </p:txBody>
      </p:sp>
      <p:grpSp>
        <p:nvGrpSpPr>
          <p:cNvPr name="Group 6" id="6"/>
          <p:cNvGrpSpPr/>
          <p:nvPr/>
        </p:nvGrpSpPr>
        <p:grpSpPr>
          <a:xfrm rot="0">
            <a:off x="0" y="7391611"/>
            <a:ext cx="12817144" cy="2895389"/>
            <a:chOff x="0" y="0"/>
            <a:chExt cx="3375709" cy="762572"/>
          </a:xfrm>
        </p:grpSpPr>
        <p:sp>
          <p:nvSpPr>
            <p:cNvPr name="Freeform 7" id="7"/>
            <p:cNvSpPr/>
            <p:nvPr/>
          </p:nvSpPr>
          <p:spPr>
            <a:xfrm flipH="false" flipV="false" rot="0">
              <a:off x="0" y="0"/>
              <a:ext cx="3375709" cy="762572"/>
            </a:xfrm>
            <a:custGeom>
              <a:avLst/>
              <a:gdLst/>
              <a:ahLst/>
              <a:cxnLst/>
              <a:rect r="r" b="b" t="t" l="l"/>
              <a:pathLst>
                <a:path h="762572" w="3375709">
                  <a:moveTo>
                    <a:pt x="0" y="0"/>
                  </a:moveTo>
                  <a:lnTo>
                    <a:pt x="3375709" y="0"/>
                  </a:lnTo>
                  <a:lnTo>
                    <a:pt x="3375709" y="762572"/>
                  </a:lnTo>
                  <a:lnTo>
                    <a:pt x="0" y="762572"/>
                  </a:lnTo>
                  <a:close/>
                </a:path>
              </a:pathLst>
            </a:custGeom>
            <a:solidFill>
              <a:srgbClr val="FFFFFF"/>
            </a:solidFill>
          </p:spPr>
        </p:sp>
        <p:sp>
          <p:nvSpPr>
            <p:cNvPr name="TextBox 8" id="8"/>
            <p:cNvSpPr txBox="true"/>
            <p:nvPr/>
          </p:nvSpPr>
          <p:spPr>
            <a:xfrm>
              <a:off x="0" y="-38100"/>
              <a:ext cx="3375709" cy="800672"/>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2005094"/>
            <a:ext cx="16230600" cy="4603853"/>
            <a:chOff x="0" y="0"/>
            <a:chExt cx="21640800" cy="6138470"/>
          </a:xfrm>
        </p:grpSpPr>
        <p:pic>
          <p:nvPicPr>
            <p:cNvPr name="Picture 5" id="5"/>
            <p:cNvPicPr>
              <a:picLocks noChangeAspect="true"/>
            </p:cNvPicPr>
            <p:nvPr/>
          </p:nvPicPr>
          <p:blipFill>
            <a:blip r:embed="rId2"/>
            <a:srcRect l="0" t="28726" r="0" b="28726"/>
            <a:stretch>
              <a:fillRect/>
            </a:stretch>
          </p:blipFill>
          <p:spPr>
            <a:xfrm flipH="false" flipV="false">
              <a:off x="0" y="0"/>
              <a:ext cx="21640800" cy="6138470"/>
            </a:xfrm>
            <a:prstGeom prst="rect">
              <a:avLst/>
            </a:prstGeom>
          </p:spPr>
        </p:pic>
      </p:grpSp>
      <p:sp>
        <p:nvSpPr>
          <p:cNvPr name="TextBox 6" id="6"/>
          <p:cNvSpPr txBox="true"/>
          <p:nvPr/>
        </p:nvSpPr>
        <p:spPr>
          <a:xfrm rot="0">
            <a:off x="1028700" y="6927851"/>
            <a:ext cx="5585287"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Functional Silos</a:t>
            </a:r>
          </a:p>
        </p:txBody>
      </p:sp>
      <p:grpSp>
        <p:nvGrpSpPr>
          <p:cNvPr name="Group 7" id="7"/>
          <p:cNvGrpSpPr/>
          <p:nvPr/>
        </p:nvGrpSpPr>
        <p:grpSpPr>
          <a:xfrm rot="0">
            <a:off x="6876535" y="6927851"/>
            <a:ext cx="10382765" cy="2330449"/>
            <a:chOff x="0" y="0"/>
            <a:chExt cx="2734555" cy="613781"/>
          </a:xfrm>
        </p:grpSpPr>
        <p:sp>
          <p:nvSpPr>
            <p:cNvPr name="Freeform 8" id="8"/>
            <p:cNvSpPr/>
            <p:nvPr/>
          </p:nvSpPr>
          <p:spPr>
            <a:xfrm flipH="false" flipV="false" rot="0">
              <a:off x="0" y="0"/>
              <a:ext cx="2734555" cy="613781"/>
            </a:xfrm>
            <a:custGeom>
              <a:avLst/>
              <a:gdLst/>
              <a:ahLst/>
              <a:cxnLst/>
              <a:rect r="r" b="b" t="t" l="l"/>
              <a:pathLst>
                <a:path h="613781" w="2734555">
                  <a:moveTo>
                    <a:pt x="0" y="0"/>
                  </a:moveTo>
                  <a:lnTo>
                    <a:pt x="2734555" y="0"/>
                  </a:lnTo>
                  <a:lnTo>
                    <a:pt x="2734555" y="613781"/>
                  </a:lnTo>
                  <a:lnTo>
                    <a:pt x="0" y="613781"/>
                  </a:lnTo>
                  <a:close/>
                </a:path>
              </a:pathLst>
            </a:custGeom>
            <a:solidFill>
              <a:srgbClr val="FFFFFF"/>
            </a:solidFill>
          </p:spPr>
        </p:sp>
        <p:sp>
          <p:nvSpPr>
            <p:cNvPr name="TextBox 9" id="9"/>
            <p:cNvSpPr txBox="true"/>
            <p:nvPr/>
          </p:nvSpPr>
          <p:spPr>
            <a:xfrm>
              <a:off x="0" y="-38100"/>
              <a:ext cx="2734555" cy="651881"/>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7240523" y="7620000"/>
            <a:ext cx="9654789" cy="87947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Silos are basically compartmentalized operating units isolated from their environment.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4" id="4"/>
          <p:cNvSpPr txBox="true"/>
          <p:nvPr/>
        </p:nvSpPr>
        <p:spPr>
          <a:xfrm rot="0">
            <a:off x="1028700" y="2195224"/>
            <a:ext cx="9014302" cy="121602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Horizontal Silos</a:t>
            </a:r>
          </a:p>
        </p:txBody>
      </p:sp>
      <p:grpSp>
        <p:nvGrpSpPr>
          <p:cNvPr name="Group 5" id="5"/>
          <p:cNvGrpSpPr/>
          <p:nvPr/>
        </p:nvGrpSpPr>
        <p:grpSpPr>
          <a:xfrm rot="0">
            <a:off x="1028700" y="3856362"/>
            <a:ext cx="6072824" cy="5401938"/>
            <a:chOff x="0" y="0"/>
            <a:chExt cx="1599427" cy="1422733"/>
          </a:xfrm>
        </p:grpSpPr>
        <p:sp>
          <p:nvSpPr>
            <p:cNvPr name="Freeform 6" id="6"/>
            <p:cNvSpPr/>
            <p:nvPr/>
          </p:nvSpPr>
          <p:spPr>
            <a:xfrm flipH="false" flipV="false" rot="0">
              <a:off x="0" y="0"/>
              <a:ext cx="1599427" cy="1422733"/>
            </a:xfrm>
            <a:custGeom>
              <a:avLst/>
              <a:gdLst/>
              <a:ahLst/>
              <a:cxnLst/>
              <a:rect r="r" b="b" t="t" l="l"/>
              <a:pathLst>
                <a:path h="1422733" w="1599427">
                  <a:moveTo>
                    <a:pt x="0" y="0"/>
                  </a:moveTo>
                  <a:lnTo>
                    <a:pt x="1599427" y="0"/>
                  </a:lnTo>
                  <a:lnTo>
                    <a:pt x="1599427" y="1422733"/>
                  </a:lnTo>
                  <a:lnTo>
                    <a:pt x="0" y="1422733"/>
                  </a:lnTo>
                  <a:close/>
                </a:path>
              </a:pathLst>
            </a:custGeom>
            <a:solidFill>
              <a:srgbClr val="FFFFFF"/>
            </a:solidFill>
          </p:spPr>
        </p:sp>
        <p:sp>
          <p:nvSpPr>
            <p:cNvPr name="TextBox 7" id="7"/>
            <p:cNvSpPr txBox="true"/>
            <p:nvPr/>
          </p:nvSpPr>
          <p:spPr>
            <a:xfrm>
              <a:off x="0" y="-38100"/>
              <a:ext cx="1599427" cy="1460833"/>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246972" y="4110362"/>
            <a:ext cx="5583711" cy="482282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The current classification of organizations into divisions or departments like Accounting, Human Resources, Marketing, Management, and others reflects this evolution in organizations of breaking complex tasks into smaller manageable tasks that could be assigned to a group of people who could then be held responsible.</a:t>
            </a:r>
          </a:p>
        </p:txBody>
      </p:sp>
      <p:sp>
        <p:nvSpPr>
          <p:cNvPr name="Freeform 9" id="9"/>
          <p:cNvSpPr/>
          <p:nvPr/>
        </p:nvSpPr>
        <p:spPr>
          <a:xfrm flipH="false" flipV="false" rot="0">
            <a:off x="7171496" y="3854143"/>
            <a:ext cx="10087804" cy="5401938"/>
          </a:xfrm>
          <a:custGeom>
            <a:avLst/>
            <a:gdLst/>
            <a:ahLst/>
            <a:cxnLst/>
            <a:rect r="r" b="b" t="t" l="l"/>
            <a:pathLst>
              <a:path h="5401938" w="10087804">
                <a:moveTo>
                  <a:pt x="0" y="0"/>
                </a:moveTo>
                <a:lnTo>
                  <a:pt x="10087804" y="0"/>
                </a:lnTo>
                <a:lnTo>
                  <a:pt x="10087804" y="5401938"/>
                </a:lnTo>
                <a:lnTo>
                  <a:pt x="0" y="5401938"/>
                </a:lnTo>
                <a:lnTo>
                  <a:pt x="0" y="0"/>
                </a:lnTo>
                <a:close/>
              </a:path>
            </a:pathLst>
          </a:custGeom>
          <a:blipFill>
            <a:blip r:embed="rId2"/>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grpSp>
        <p:nvGrpSpPr>
          <p:cNvPr name="Group 3" id="3"/>
          <p:cNvGrpSpPr/>
          <p:nvPr/>
        </p:nvGrpSpPr>
        <p:grpSpPr>
          <a:xfrm rot="0">
            <a:off x="8714375" y="5917447"/>
            <a:ext cx="8544925" cy="3340853"/>
            <a:chOff x="0" y="0"/>
            <a:chExt cx="2250515" cy="879895"/>
          </a:xfrm>
        </p:grpSpPr>
        <p:sp>
          <p:nvSpPr>
            <p:cNvPr name="Freeform 4" id="4"/>
            <p:cNvSpPr/>
            <p:nvPr/>
          </p:nvSpPr>
          <p:spPr>
            <a:xfrm flipH="false" flipV="false" rot="0">
              <a:off x="0" y="0"/>
              <a:ext cx="2250515" cy="879896"/>
            </a:xfrm>
            <a:custGeom>
              <a:avLst/>
              <a:gdLst/>
              <a:ahLst/>
              <a:cxnLst/>
              <a:rect r="r" b="b" t="t" l="l"/>
              <a:pathLst>
                <a:path h="879896" w="2250515">
                  <a:moveTo>
                    <a:pt x="0" y="0"/>
                  </a:moveTo>
                  <a:lnTo>
                    <a:pt x="2250515" y="0"/>
                  </a:lnTo>
                  <a:lnTo>
                    <a:pt x="2250515" y="879896"/>
                  </a:lnTo>
                  <a:lnTo>
                    <a:pt x="0" y="879896"/>
                  </a:lnTo>
                  <a:close/>
                </a:path>
              </a:pathLst>
            </a:custGeom>
            <a:solidFill>
              <a:srgbClr val="FFFFFF"/>
            </a:solidFill>
          </p:spPr>
        </p:sp>
        <p:sp>
          <p:nvSpPr>
            <p:cNvPr name="TextBox 5" id="5"/>
            <p:cNvSpPr txBox="true"/>
            <p:nvPr/>
          </p:nvSpPr>
          <p:spPr>
            <a:xfrm>
              <a:off x="0" y="-38100"/>
              <a:ext cx="2250515" cy="917995"/>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816327" y="2982610"/>
            <a:ext cx="7164610" cy="5869673"/>
          </a:xfrm>
          <a:custGeom>
            <a:avLst/>
            <a:gdLst/>
            <a:ahLst/>
            <a:cxnLst/>
            <a:rect r="r" b="b" t="t" l="l"/>
            <a:pathLst>
              <a:path h="5869673" w="7164610">
                <a:moveTo>
                  <a:pt x="0" y="0"/>
                </a:moveTo>
                <a:lnTo>
                  <a:pt x="7164610" y="0"/>
                </a:lnTo>
                <a:lnTo>
                  <a:pt x="7164610" y="5869673"/>
                </a:lnTo>
                <a:lnTo>
                  <a:pt x="0" y="5869673"/>
                </a:lnTo>
                <a:lnTo>
                  <a:pt x="0" y="0"/>
                </a:lnTo>
                <a:close/>
              </a:path>
            </a:pathLst>
          </a:custGeom>
          <a:blipFill>
            <a:blip r:embed="rId2"/>
            <a:stretch>
              <a:fillRect l="0" t="0" r="0" b="0"/>
            </a:stretch>
          </a:blipFill>
        </p:spPr>
      </p:sp>
      <p:sp>
        <p:nvSpPr>
          <p:cNvPr name="TextBox 7" id="7"/>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8" id="8"/>
          <p:cNvSpPr txBox="true"/>
          <p:nvPr/>
        </p:nvSpPr>
        <p:spPr>
          <a:xfrm rot="0">
            <a:off x="8714375" y="2005094"/>
            <a:ext cx="8115300" cy="121602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Vertical Silos</a:t>
            </a:r>
          </a:p>
        </p:txBody>
      </p:sp>
      <p:sp>
        <p:nvSpPr>
          <p:cNvPr name="TextBox 9" id="9"/>
          <p:cNvSpPr txBox="true"/>
          <p:nvPr/>
        </p:nvSpPr>
        <p:spPr>
          <a:xfrm rot="0">
            <a:off x="8714375" y="3437772"/>
            <a:ext cx="8401717" cy="2193925"/>
          </a:xfrm>
          <a:prstGeom prst="rect">
            <a:avLst/>
          </a:prstGeom>
        </p:spPr>
        <p:txBody>
          <a:bodyPr anchor="t" rtlCol="false" tIns="0" lIns="0" bIns="0" rIns="0">
            <a:spAutoFit/>
          </a:bodyPr>
          <a:lstStyle/>
          <a:p>
            <a:pPr algn="just">
              <a:lnSpc>
                <a:spcPts val="3499"/>
              </a:lnSpc>
            </a:pPr>
            <a:r>
              <a:rPr lang="en-US" sz="2499">
                <a:solidFill>
                  <a:srgbClr val="FFFFFF"/>
                </a:solidFill>
                <a:latin typeface="Poppins"/>
              </a:rPr>
              <a:t>In the late 1960s, Robert Anthony, an organizational researcher, at Harvard University, found that organizations also divided responsibility in hierarchical layers from strategic planning to management control and operation control.</a:t>
            </a:r>
          </a:p>
        </p:txBody>
      </p:sp>
      <p:sp>
        <p:nvSpPr>
          <p:cNvPr name="TextBox 10" id="10"/>
          <p:cNvSpPr txBox="true"/>
          <p:nvPr/>
        </p:nvSpPr>
        <p:spPr>
          <a:xfrm rot="0">
            <a:off x="9036594" y="6019423"/>
            <a:ext cx="7900488" cy="307022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When organizations get big and complex they tend to break functions into smaller units and assign one or more staff the responsibility for these activities. This allows the organization to manage complexity as well as the staff to specialize in those activities that enhance productivity and efficiency.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grpSp>
        <p:nvGrpSpPr>
          <p:cNvPr name="Group 3" id="3"/>
          <p:cNvGrpSpPr/>
          <p:nvPr/>
        </p:nvGrpSpPr>
        <p:grpSpPr>
          <a:xfrm rot="0">
            <a:off x="10370556" y="6927851"/>
            <a:ext cx="6888744" cy="3029254"/>
            <a:chOff x="0" y="0"/>
            <a:chExt cx="1814319" cy="797828"/>
          </a:xfrm>
        </p:grpSpPr>
        <p:sp>
          <p:nvSpPr>
            <p:cNvPr name="Freeform 4" id="4"/>
            <p:cNvSpPr/>
            <p:nvPr/>
          </p:nvSpPr>
          <p:spPr>
            <a:xfrm flipH="false" flipV="false" rot="0">
              <a:off x="0" y="0"/>
              <a:ext cx="1814319" cy="797828"/>
            </a:xfrm>
            <a:custGeom>
              <a:avLst/>
              <a:gdLst/>
              <a:ahLst/>
              <a:cxnLst/>
              <a:rect r="r" b="b" t="t" l="l"/>
              <a:pathLst>
                <a:path h="797828" w="1814319">
                  <a:moveTo>
                    <a:pt x="0" y="0"/>
                  </a:moveTo>
                  <a:lnTo>
                    <a:pt x="1814319" y="0"/>
                  </a:lnTo>
                  <a:lnTo>
                    <a:pt x="1814319" y="797828"/>
                  </a:lnTo>
                  <a:lnTo>
                    <a:pt x="0" y="797828"/>
                  </a:lnTo>
                  <a:close/>
                </a:path>
              </a:pathLst>
            </a:custGeom>
            <a:solidFill>
              <a:srgbClr val="FFFFFF"/>
            </a:solidFill>
          </p:spPr>
        </p:sp>
        <p:sp>
          <p:nvSpPr>
            <p:cNvPr name="TextBox 5" id="5"/>
            <p:cNvSpPr txBox="true"/>
            <p:nvPr/>
          </p:nvSpPr>
          <p:spPr>
            <a:xfrm>
              <a:off x="0" y="-38100"/>
              <a:ext cx="1814319" cy="835928"/>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6011891" y="1139828"/>
            <a:ext cx="11247409" cy="5602158"/>
          </a:xfrm>
          <a:custGeom>
            <a:avLst/>
            <a:gdLst/>
            <a:ahLst/>
            <a:cxnLst/>
            <a:rect r="r" b="b" t="t" l="l"/>
            <a:pathLst>
              <a:path h="5602158" w="11247409">
                <a:moveTo>
                  <a:pt x="0" y="0"/>
                </a:moveTo>
                <a:lnTo>
                  <a:pt x="11247409" y="0"/>
                </a:lnTo>
                <a:lnTo>
                  <a:pt x="11247409" y="5602158"/>
                </a:lnTo>
                <a:lnTo>
                  <a:pt x="0" y="5602158"/>
                </a:lnTo>
                <a:lnTo>
                  <a:pt x="0" y="0"/>
                </a:lnTo>
                <a:close/>
              </a:path>
            </a:pathLst>
          </a:custGeom>
          <a:blipFill>
            <a:blip r:embed="rId2"/>
            <a:stretch>
              <a:fillRect l="0" t="0" r="0" b="0"/>
            </a:stretch>
          </a:blipFill>
        </p:spPr>
      </p:sp>
      <p:sp>
        <p:nvSpPr>
          <p:cNvPr name="TextBox 7" id="7"/>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8" id="8"/>
          <p:cNvSpPr txBox="true"/>
          <p:nvPr/>
        </p:nvSpPr>
        <p:spPr>
          <a:xfrm rot="0">
            <a:off x="1028700" y="6927851"/>
            <a:ext cx="9794363"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Business Process and Silos</a:t>
            </a:r>
          </a:p>
        </p:txBody>
      </p:sp>
      <p:sp>
        <p:nvSpPr>
          <p:cNvPr name="TextBox 9" id="9"/>
          <p:cNvSpPr txBox="true"/>
          <p:nvPr/>
        </p:nvSpPr>
        <p:spPr>
          <a:xfrm rot="0">
            <a:off x="10639767" y="7181850"/>
            <a:ext cx="6405748" cy="219392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The cross-functional organizational structure breaks the traditional functional silos of an organization opening up the informational flows from one department to another.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Freeform 2" id="2"/>
          <p:cNvSpPr/>
          <p:nvPr/>
        </p:nvSpPr>
        <p:spPr>
          <a:xfrm flipH="false" flipV="false" rot="0">
            <a:off x="9963157" y="1669146"/>
            <a:ext cx="7296143" cy="6948708"/>
          </a:xfrm>
          <a:custGeom>
            <a:avLst/>
            <a:gdLst/>
            <a:ahLst/>
            <a:cxnLst/>
            <a:rect r="r" b="b" t="t" l="l"/>
            <a:pathLst>
              <a:path h="6948708" w="7296143">
                <a:moveTo>
                  <a:pt x="0" y="0"/>
                </a:moveTo>
                <a:lnTo>
                  <a:pt x="7296143" y="0"/>
                </a:lnTo>
                <a:lnTo>
                  <a:pt x="7296143" y="6948708"/>
                </a:lnTo>
                <a:lnTo>
                  <a:pt x="0" y="6948708"/>
                </a:lnTo>
                <a:lnTo>
                  <a:pt x="0" y="0"/>
                </a:lnTo>
                <a:close/>
              </a:path>
            </a:pathLst>
          </a:custGeom>
          <a:blipFill>
            <a:blip r:embed="rId2"/>
            <a:stretch>
              <a:fillRect l="0" t="0" r="0" b="0"/>
            </a:stretch>
          </a:blipFill>
        </p:spPr>
      </p:sp>
      <p:sp>
        <p:nvSpPr>
          <p:cNvPr name="TextBox 3" id="3"/>
          <p:cNvSpPr txBox="true"/>
          <p:nvPr/>
        </p:nvSpPr>
        <p:spPr>
          <a:xfrm rot="0">
            <a:off x="981357" y="1669146"/>
            <a:ext cx="8981800"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Evolution of IS in Organizations</a:t>
            </a:r>
          </a:p>
        </p:txBody>
      </p:sp>
      <p:sp>
        <p:nvSpPr>
          <p:cNvPr name="AutoShape 4" id="4"/>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6" id="6"/>
          <p:cNvGrpSpPr/>
          <p:nvPr/>
        </p:nvGrpSpPr>
        <p:grpSpPr>
          <a:xfrm rot="0">
            <a:off x="1028700" y="5143500"/>
            <a:ext cx="8544925" cy="3340853"/>
            <a:chOff x="0" y="0"/>
            <a:chExt cx="2250515" cy="879895"/>
          </a:xfrm>
        </p:grpSpPr>
        <p:sp>
          <p:nvSpPr>
            <p:cNvPr name="Freeform 7" id="7"/>
            <p:cNvSpPr/>
            <p:nvPr/>
          </p:nvSpPr>
          <p:spPr>
            <a:xfrm flipH="false" flipV="false" rot="0">
              <a:off x="0" y="0"/>
              <a:ext cx="2250515" cy="879896"/>
            </a:xfrm>
            <a:custGeom>
              <a:avLst/>
              <a:gdLst/>
              <a:ahLst/>
              <a:cxnLst/>
              <a:rect r="r" b="b" t="t" l="l"/>
              <a:pathLst>
                <a:path h="879896" w="2250515">
                  <a:moveTo>
                    <a:pt x="0" y="0"/>
                  </a:moveTo>
                  <a:lnTo>
                    <a:pt x="2250515" y="0"/>
                  </a:lnTo>
                  <a:lnTo>
                    <a:pt x="2250515" y="879896"/>
                  </a:lnTo>
                  <a:lnTo>
                    <a:pt x="0" y="879896"/>
                  </a:lnTo>
                  <a:close/>
                </a:path>
              </a:pathLst>
            </a:custGeom>
            <a:solidFill>
              <a:srgbClr val="FFFFFF"/>
            </a:solidFill>
          </p:spPr>
        </p:sp>
        <p:sp>
          <p:nvSpPr>
            <p:cNvPr name="TextBox 8" id="8"/>
            <p:cNvSpPr txBox="true"/>
            <p:nvPr/>
          </p:nvSpPr>
          <p:spPr>
            <a:xfrm>
              <a:off x="0" y="-38100"/>
              <a:ext cx="2250515" cy="917995"/>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1350919" y="5683627"/>
            <a:ext cx="7900488" cy="219392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The essential problem with functional silos is that organizations design, manage, and reward their employees and managers by functional performance, yet they deliver value to customers via cross-functional processes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AutoShape 3" id="3"/>
          <p:cNvSpPr/>
          <p:nvPr/>
        </p:nvSpPr>
        <p:spPr>
          <a:xfrm>
            <a:off x="7176782" y="3746331"/>
            <a:ext cx="0" cy="5511969"/>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7985354" y="3549434"/>
            <a:ext cx="9273946" cy="5708866"/>
          </a:xfrm>
          <a:custGeom>
            <a:avLst/>
            <a:gdLst/>
            <a:ahLst/>
            <a:cxnLst/>
            <a:rect r="r" b="b" t="t" l="l"/>
            <a:pathLst>
              <a:path h="5708866" w="9273946">
                <a:moveTo>
                  <a:pt x="0" y="0"/>
                </a:moveTo>
                <a:lnTo>
                  <a:pt x="9273946" y="0"/>
                </a:lnTo>
                <a:lnTo>
                  <a:pt x="9273946" y="5708866"/>
                </a:lnTo>
                <a:lnTo>
                  <a:pt x="0" y="5708866"/>
                </a:lnTo>
                <a:lnTo>
                  <a:pt x="0" y="0"/>
                </a:lnTo>
                <a:close/>
              </a:path>
            </a:pathLst>
          </a:custGeom>
          <a:blipFill>
            <a:blip r:embed="rId2"/>
            <a:stretch>
              <a:fillRect l="0" t="0" r="0" b="0"/>
            </a:stretch>
          </a:blipFill>
        </p:spPr>
      </p:sp>
      <p:sp>
        <p:nvSpPr>
          <p:cNvPr name="TextBox 5" id="5"/>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6" id="6"/>
          <p:cNvSpPr txBox="true"/>
          <p:nvPr/>
        </p:nvSpPr>
        <p:spPr>
          <a:xfrm rot="0">
            <a:off x="1028700" y="2320497"/>
            <a:ext cx="10939405" cy="925196"/>
          </a:xfrm>
          <a:prstGeom prst="rect">
            <a:avLst/>
          </a:prstGeom>
        </p:spPr>
        <p:txBody>
          <a:bodyPr anchor="t" rtlCol="false" tIns="0" lIns="0" bIns="0" rIns="0">
            <a:spAutoFit/>
          </a:bodyPr>
          <a:lstStyle/>
          <a:p>
            <a:pPr>
              <a:lnSpc>
                <a:spcPts val="6710"/>
              </a:lnSpc>
            </a:pPr>
            <a:r>
              <a:rPr lang="en-US" sz="6100">
                <a:solidFill>
                  <a:srgbClr val="FFFFFF"/>
                </a:solidFill>
                <a:latin typeface="Poppins Bold"/>
              </a:rPr>
              <a:t>IS Architectures</a:t>
            </a:r>
          </a:p>
        </p:txBody>
      </p:sp>
      <p:sp>
        <p:nvSpPr>
          <p:cNvPr name="TextBox 7" id="7"/>
          <p:cNvSpPr txBox="true"/>
          <p:nvPr/>
        </p:nvSpPr>
        <p:spPr>
          <a:xfrm rot="0">
            <a:off x="1028700" y="3482759"/>
            <a:ext cx="5379832" cy="31343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As with today’s Web-based systems, using a distributed architecture allows sharing of applications and data resources between the client and the server computers. It combines features from the centralized and decentralized architectures.</a:t>
            </a:r>
          </a:p>
        </p:txBody>
      </p:sp>
      <p:sp>
        <p:nvSpPr>
          <p:cNvPr name="TextBox 8" id="8"/>
          <p:cNvSpPr txBox="true"/>
          <p:nvPr/>
        </p:nvSpPr>
        <p:spPr>
          <a:xfrm rot="0">
            <a:off x="1028700" y="6855272"/>
            <a:ext cx="5501301" cy="2743863"/>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In this configuration, personal computers are connected via a network to a Web server that provides a window to an application and database server(s), which could be a mainframe or another type of computer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AutoShape 3" id="3"/>
          <p:cNvSpPr/>
          <p:nvPr/>
        </p:nvSpPr>
        <p:spPr>
          <a:xfrm>
            <a:off x="8671898" y="3746331"/>
            <a:ext cx="0" cy="5511969"/>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9340873" y="3549434"/>
            <a:ext cx="7918427" cy="5708866"/>
          </a:xfrm>
          <a:custGeom>
            <a:avLst/>
            <a:gdLst/>
            <a:ahLst/>
            <a:cxnLst/>
            <a:rect r="r" b="b" t="t" l="l"/>
            <a:pathLst>
              <a:path h="5708866" w="7918427">
                <a:moveTo>
                  <a:pt x="0" y="0"/>
                </a:moveTo>
                <a:lnTo>
                  <a:pt x="7918427" y="0"/>
                </a:lnTo>
                <a:lnTo>
                  <a:pt x="7918427" y="5708866"/>
                </a:lnTo>
                <a:lnTo>
                  <a:pt x="0" y="5708866"/>
                </a:lnTo>
                <a:lnTo>
                  <a:pt x="0" y="0"/>
                </a:lnTo>
                <a:close/>
              </a:path>
            </a:pathLst>
          </a:custGeom>
          <a:blipFill>
            <a:blip r:embed="rId2"/>
            <a:stretch>
              <a:fillRect l="0" t="0" r="0" b="0"/>
            </a:stretch>
          </a:blipFill>
        </p:spPr>
      </p:sp>
      <p:sp>
        <p:nvSpPr>
          <p:cNvPr name="TextBox 5" id="5"/>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6" id="6"/>
          <p:cNvSpPr txBox="true"/>
          <p:nvPr/>
        </p:nvSpPr>
        <p:spPr>
          <a:xfrm rot="0">
            <a:off x="1028700" y="2320497"/>
            <a:ext cx="10939405" cy="925196"/>
          </a:xfrm>
          <a:prstGeom prst="rect">
            <a:avLst/>
          </a:prstGeom>
        </p:spPr>
        <p:txBody>
          <a:bodyPr anchor="t" rtlCol="false" tIns="0" lIns="0" bIns="0" rIns="0">
            <a:spAutoFit/>
          </a:bodyPr>
          <a:lstStyle/>
          <a:p>
            <a:pPr>
              <a:lnSpc>
                <a:spcPts val="6710"/>
              </a:lnSpc>
            </a:pPr>
            <a:r>
              <a:rPr lang="en-US" sz="6100">
                <a:solidFill>
                  <a:srgbClr val="FFFFFF"/>
                </a:solidFill>
                <a:latin typeface="Poppins Bold"/>
              </a:rPr>
              <a:t>IS Functionalization</a:t>
            </a:r>
          </a:p>
        </p:txBody>
      </p:sp>
      <p:sp>
        <p:nvSpPr>
          <p:cNvPr name="TextBox 7" id="7"/>
          <p:cNvSpPr txBox="true"/>
          <p:nvPr/>
        </p:nvSpPr>
        <p:spPr>
          <a:xfrm rot="0">
            <a:off x="1028700" y="3933494"/>
            <a:ext cx="6976448"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In addition to serving the different management levels, IS also supports such major business functions as manufacturing, marketing, accounting, finance, and HR.</a:t>
            </a:r>
          </a:p>
        </p:txBody>
      </p:sp>
      <p:sp>
        <p:nvSpPr>
          <p:cNvPr name="TextBox 8" id="8"/>
          <p:cNvSpPr txBox="true"/>
          <p:nvPr/>
        </p:nvSpPr>
        <p:spPr>
          <a:xfrm rot="0">
            <a:off x="1028700" y="5854774"/>
            <a:ext cx="6976448" cy="235333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Management information systems (MIS) are reporting systems that categorize and organize information as required by the midlevel managers. These reports can be sales by product for a quarterly period, or they can be production schedules by manufacturing plants.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2005094"/>
            <a:ext cx="16230600" cy="4603853"/>
            <a:chOff x="0" y="0"/>
            <a:chExt cx="21640800" cy="6138470"/>
          </a:xfrm>
        </p:grpSpPr>
        <p:pic>
          <p:nvPicPr>
            <p:cNvPr name="Picture 5" id="5"/>
            <p:cNvPicPr>
              <a:picLocks noChangeAspect="true"/>
            </p:cNvPicPr>
            <p:nvPr/>
          </p:nvPicPr>
          <p:blipFill>
            <a:blip r:embed="rId2"/>
            <a:srcRect l="0" t="28726" r="0" b="28726"/>
            <a:stretch>
              <a:fillRect/>
            </a:stretch>
          </p:blipFill>
          <p:spPr>
            <a:xfrm flipH="false" flipV="false">
              <a:off x="0" y="0"/>
              <a:ext cx="21640800" cy="6138470"/>
            </a:xfrm>
            <a:prstGeom prst="rect">
              <a:avLst/>
            </a:prstGeom>
          </p:spPr>
        </p:pic>
      </p:grpSp>
      <p:sp>
        <p:nvSpPr>
          <p:cNvPr name="TextBox 6" id="6"/>
          <p:cNvSpPr txBox="true"/>
          <p:nvPr/>
        </p:nvSpPr>
        <p:spPr>
          <a:xfrm rot="0">
            <a:off x="1028700" y="6927851"/>
            <a:ext cx="6137829"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Systems Integration</a:t>
            </a:r>
          </a:p>
        </p:txBody>
      </p:sp>
      <p:grpSp>
        <p:nvGrpSpPr>
          <p:cNvPr name="Group 7" id="7"/>
          <p:cNvGrpSpPr/>
          <p:nvPr/>
        </p:nvGrpSpPr>
        <p:grpSpPr>
          <a:xfrm rot="0">
            <a:off x="7461580" y="6927851"/>
            <a:ext cx="9797720" cy="2639223"/>
            <a:chOff x="0" y="0"/>
            <a:chExt cx="2580469" cy="695104"/>
          </a:xfrm>
        </p:grpSpPr>
        <p:sp>
          <p:nvSpPr>
            <p:cNvPr name="Freeform 8" id="8"/>
            <p:cNvSpPr/>
            <p:nvPr/>
          </p:nvSpPr>
          <p:spPr>
            <a:xfrm flipH="false" flipV="false" rot="0">
              <a:off x="0" y="0"/>
              <a:ext cx="2580469" cy="695104"/>
            </a:xfrm>
            <a:custGeom>
              <a:avLst/>
              <a:gdLst/>
              <a:ahLst/>
              <a:cxnLst/>
              <a:rect r="r" b="b" t="t" l="l"/>
              <a:pathLst>
                <a:path h="695104" w="2580469">
                  <a:moveTo>
                    <a:pt x="0" y="0"/>
                  </a:moveTo>
                  <a:lnTo>
                    <a:pt x="2580469" y="0"/>
                  </a:lnTo>
                  <a:lnTo>
                    <a:pt x="2580469" y="695104"/>
                  </a:lnTo>
                  <a:lnTo>
                    <a:pt x="0" y="695104"/>
                  </a:lnTo>
                  <a:close/>
                </a:path>
              </a:pathLst>
            </a:custGeom>
            <a:solidFill>
              <a:srgbClr val="FFFFFF"/>
            </a:solidFill>
          </p:spPr>
        </p:sp>
        <p:sp>
          <p:nvSpPr>
            <p:cNvPr name="TextBox 9" id="9"/>
            <p:cNvSpPr txBox="true"/>
            <p:nvPr/>
          </p:nvSpPr>
          <p:spPr>
            <a:xfrm>
              <a:off x="0" y="-38100"/>
              <a:ext cx="2580469" cy="733204"/>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7844474" y="7181850"/>
            <a:ext cx="9110764" cy="219392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Integrated systems allow companies to accomplish something that has alluded most to date: the linking of demand- and supply-side functions in a way that enables a quick and flexible response to changes in demand.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DAF8PvsMG4w</dc:identifier>
  <dcterms:modified xsi:type="dcterms:W3CDTF">2011-08-01T06:04:30Z</dcterms:modified>
  <cp:revision>1</cp:revision>
  <dc:title>ITE61 Chapter 3</dc:title>
</cp:coreProperties>
</file>

<file path=docProps/thumbnail.jpeg>
</file>